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4"/>
  </p:notesMasterIdLst>
  <p:sldIdLst>
    <p:sldId id="289" r:id="rId5"/>
    <p:sldId id="292" r:id="rId6"/>
    <p:sldId id="302" r:id="rId7"/>
    <p:sldId id="293" r:id="rId8"/>
    <p:sldId id="296" r:id="rId9"/>
    <p:sldId id="301" r:id="rId10"/>
    <p:sldId id="300" r:id="rId11"/>
    <p:sldId id="303" r:id="rId12"/>
    <p:sldId id="291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9C22EC-0F51-3620-15B2-AFFF045B719D}" v="1063" dt="2025-05-17T14:29:31.609"/>
    <p1510:client id="{2309C09F-B585-6B12-4977-BE7291A5EB04}" v="198" dt="2025-05-18T22:25:46.066"/>
    <p1510:client id="{BB8A4A69-A2B3-8B5E-C93B-F7A6A4818059}" v="398" dt="2025-05-19T11:41:37.1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124" d="100"/>
          <a:sy n="124" d="100"/>
        </p:scale>
        <p:origin x="96" y="120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tiff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BDC53B4-4996-8745-8E53-958C291B06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4172875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Picture Placeholder 9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0300" y="0"/>
            <a:ext cx="3835400" cy="1250950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6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276370"/>
            <a:ext cx="4940300" cy="2525713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5143500" y="2095559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2487718"/>
            <a:ext cx="3632200" cy="214857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509A432-DF92-7E40-BF61-AA6C75E15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78FA3B-979E-4D17-A6A6-280CBF1D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03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multiple images opt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97200" y="279401"/>
            <a:ext cx="3149600" cy="86177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>
            <a:lvl1pPr algn="l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 text</a:t>
            </a:r>
            <a:endParaRPr lang="en-US" dirty="0"/>
          </a:p>
        </p:txBody>
      </p:sp>
      <p:sp>
        <p:nvSpPr>
          <p:cNvPr id="14" name="Picture Placeholder 13" descr="&quot;&quot;">
            <a:extLst>
              <a:ext uri="{FF2B5EF4-FFF2-40B4-BE49-F238E27FC236}">
                <a16:creationId xmlns:a16="http://schemas.microsoft.com/office/drawing/2014/main" id="{14929B74-2227-4866-8A1E-7B15A68233E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726267" cy="4978400"/>
          </a:xfrm>
          <a:custGeom>
            <a:avLst/>
            <a:gdLst>
              <a:gd name="connsiteX0" fmla="*/ 801257 w 2726267"/>
              <a:gd name="connsiteY0" fmla="*/ 0 h 4978400"/>
              <a:gd name="connsiteX1" fmla="*/ 2726267 w 2726267"/>
              <a:gd name="connsiteY1" fmla="*/ 0 h 4978400"/>
              <a:gd name="connsiteX2" fmla="*/ 2726267 w 2726267"/>
              <a:gd name="connsiteY2" fmla="*/ 4978400 h 4978400"/>
              <a:gd name="connsiteX3" fmla="*/ 0 w 2726267"/>
              <a:gd name="connsiteY3" fmla="*/ 4978400 h 4978400"/>
              <a:gd name="connsiteX4" fmla="*/ 0 w 2726267"/>
              <a:gd name="connsiteY4" fmla="*/ 779084 h 4978400"/>
              <a:gd name="connsiteX5" fmla="*/ 801257 w 2726267"/>
              <a:gd name="connsiteY5" fmla="*/ 779084 h 49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6267" h="4978400">
                <a:moveTo>
                  <a:pt x="801257" y="0"/>
                </a:moveTo>
                <a:lnTo>
                  <a:pt x="2726267" y="0"/>
                </a:lnTo>
                <a:lnTo>
                  <a:pt x="2726267" y="4978400"/>
                </a:lnTo>
                <a:lnTo>
                  <a:pt x="0" y="49784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997200" y="1357917"/>
            <a:ext cx="31496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2997729" y="1877917"/>
            <a:ext cx="3149600" cy="2867492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Picture Placeholder 5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17733" y="279401"/>
            <a:ext cx="2459567" cy="2535078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>
              <a:buNone/>
              <a:defRPr sz="1600">
                <a:latin typeface="+mj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8" name="Picture Placeholder 5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84435" y="3094567"/>
            <a:ext cx="2459566" cy="1503363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AC969B-9F13-034E-B663-52115B22C2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8F151C-ED96-4905-AA7B-799807FC0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2912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Multiple images opt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439A87DD-ECB5-4071-A12E-5423FC5BF1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6" y="779084"/>
            <a:ext cx="3732606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1712859"/>
            <a:ext cx="3732607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Subhead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399125" y="2304056"/>
            <a:ext cx="3732606" cy="2449513"/>
          </a:xfrm>
          <a:prstGeom prst="rect">
            <a:avLst/>
          </a:prstGeom>
          <a:solidFill>
            <a:srgbClr val="FFFFFF"/>
          </a:solidFill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Picture Placeholder 2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0" y="291021"/>
            <a:ext cx="4444999" cy="174534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/>
          <a:lstStyle>
            <a:lvl1pPr marL="0" indent="0">
              <a:buNone/>
              <a:defRPr sz="1600">
                <a:latin typeface="+mj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Picture Placeholder 4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04269" y="2785533"/>
            <a:ext cx="1870275" cy="2357967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vert="horz"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5" name="Picture Placeholder 4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570132" y="2304056"/>
            <a:ext cx="2370667" cy="219551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vert="horz"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8C1839C-E96C-4544-9ABF-388A484FA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9AA5AE-1D1C-4B45-B742-56B22DAD3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7447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Multiple images opt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0C38E30D-3DD4-4786-94B7-045EE0D510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6" y="779084"/>
            <a:ext cx="3732606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77D2114A-B493-4A3E-AAA0-B090FDC9F8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1712859"/>
            <a:ext cx="3732607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Subhead</a:t>
            </a:r>
            <a:endParaRPr lang="en-US" dirty="0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F44C681-3CA1-414B-9D97-AD1CFBE8F9B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99125" y="2304056"/>
            <a:ext cx="3732606" cy="2449513"/>
          </a:xfrm>
          <a:prstGeom prst="rect">
            <a:avLst/>
          </a:prstGeom>
          <a:solidFill>
            <a:srgbClr val="FFFFFF"/>
          </a:solidFill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5" name="Picture Placeholder 4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33900" y="872067"/>
            <a:ext cx="2383367" cy="2336271"/>
          </a:xfrm>
          <a:prstGeom prst="rect">
            <a:avLst/>
          </a:prstGeom>
          <a:solidFill>
            <a:schemeClr val="bg2"/>
          </a:solidFill>
        </p:spPr>
        <p:txBody>
          <a:bodyPr vert="horz"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3" name="Picture Placeholder 2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71267" y="296334"/>
            <a:ext cx="1972733" cy="3221346"/>
          </a:xfrm>
          <a:prstGeom prst="rect">
            <a:avLst/>
          </a:prstGeom>
          <a:solidFill>
            <a:schemeClr val="bg2"/>
          </a:solidFill>
        </p:spPr>
        <p:txBody>
          <a:bodyPr vert="horz"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2" name="Picture Placeholder 4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99000" y="3670300"/>
            <a:ext cx="3213100" cy="1473200"/>
          </a:xfrm>
          <a:prstGeom prst="rect">
            <a:avLst/>
          </a:prstGeom>
          <a:solidFill>
            <a:schemeClr val="bg2"/>
          </a:solidFill>
        </p:spPr>
        <p:txBody>
          <a:bodyPr vert="horz"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CC22BD-2E67-5141-997D-78A8A2FD82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DDA1D1-07A8-4A90-A495-F320C6FEA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094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4" y="1561176"/>
            <a:ext cx="8304607" cy="3058917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11BECFE-D304-4F84-AA9F-1BAB007F52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99125" y="1548352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2015067"/>
            <a:ext cx="8304607" cy="2754310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0D6532-5388-4D4D-BBE8-7C76D5505F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3752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5" y="1548352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2032000"/>
            <a:ext cx="8304607" cy="2735263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hre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1DA9FEA-781B-4667-B9B2-53CA6549A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5FAA8C73-8454-4524-8603-2F67F0DB80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5" y="1548352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rgbClr val="0096D2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2040468"/>
            <a:ext cx="8304607" cy="2726795"/>
          </a:xfrm>
          <a:prstGeom prst="rect">
            <a:avLst/>
          </a:prstGeom>
        </p:spPr>
        <p:txBody>
          <a:bodyPr lIns="0" numCol="3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three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27F58-0398-A947-8487-9CAB1F088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AD74ED-DBD4-48D1-B51C-721E746A78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7412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532B11B-AE12-4692-AC3C-C29AC6B173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99125" y="1634983"/>
            <a:ext cx="3957828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400" b="1" i="0" spc="0" baseline="0">
                <a:solidFill>
                  <a:srgbClr val="0096D2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99125" y="2061624"/>
            <a:ext cx="3970528" cy="279410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724399" y="1634983"/>
            <a:ext cx="3970527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400" b="1" i="0" spc="0" baseline="0">
                <a:solidFill>
                  <a:srgbClr val="0096D2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4724400" y="2061624"/>
            <a:ext cx="3970528" cy="279410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697C437-15B1-6B4E-820F-F4B9AC40F9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0AE5EC-984C-4539-8764-3FD4B2537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5768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/Text r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57F30B1-C5D1-4CB5-9D12-6D9C58B98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3632201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99126" y="1787297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400" b="1" i="0" spc="0" baseline="0">
                <a:solidFill>
                  <a:srgbClr val="0096D2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subhead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4559300" y="779084"/>
            <a:ext cx="4216400" cy="412311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633F8C1-4EA3-184A-9B17-D7331273E9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7ECE06-502D-49AC-9E26-A29B4696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143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/Image r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F7804DB2-7EA8-4E0A-8EB7-D6C6D1523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3858320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99126" y="2040082"/>
            <a:ext cx="385832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400" b="1" i="0" spc="0" baseline="0">
                <a:solidFill>
                  <a:srgbClr val="0096D2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Subhead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99126" y="2458523"/>
            <a:ext cx="3858320" cy="2390683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3" name="Picture Placeholder 2" descr="&quot;&quot;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0" y="1201738"/>
            <a:ext cx="4572000" cy="3565525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D5A5362-FC22-DF4B-9E6F-A0E1C0DD1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CB083E-2E23-4D2E-A51D-553CE3807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0205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tab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9831757C-7748-4499-9FA7-41CF6FA1D7B6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399125" y="1672045"/>
            <a:ext cx="8305138" cy="2939143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57E75A-9A4C-4CFB-B3E0-7E3DBA7E5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8955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char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125" y="77908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B87C5A33-F5B6-4479-8AAE-70833B5E38CD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398463" y="1698625"/>
            <a:ext cx="8305800" cy="289877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AA6C08-AFD5-4018-B83E-7DB948B05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0422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649" r:id="rId15"/>
    <p:sldLayoutId id="2147483666" r:id="rId16"/>
    <p:sldLayoutId id="2147483678" r:id="rId17"/>
    <p:sldLayoutId id="2147483679" r:id="rId18"/>
    <p:sldLayoutId id="2147483700" r:id="rId19"/>
    <p:sldLayoutId id="2147483671" r:id="rId20"/>
    <p:sldLayoutId id="2147483660" r:id="rId21"/>
    <p:sldLayoutId id="2147483664" r:id="rId22"/>
    <p:sldLayoutId id="2147483674" r:id="rId23"/>
    <p:sldLayoutId id="2147483677" r:id="rId24"/>
    <p:sldLayoutId id="2147483668" r:id="rId25"/>
    <p:sldLayoutId id="2147483670" r:id="rId26"/>
    <p:sldLayoutId id="2147483726" r:id="rId27"/>
    <p:sldLayoutId id="2147483727" r:id="rId28"/>
    <p:sldLayoutId id="2147483724" r:id="rId29"/>
    <p:sldLayoutId id="2147483725" r:id="rId30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53450-0918-6C81-4B43-4D205EC8D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602" y="1232408"/>
            <a:ext cx="4437766" cy="1326105"/>
          </a:xfrm>
        </p:spPr>
        <p:txBody>
          <a:bodyPr/>
          <a:lstStyle/>
          <a:p>
            <a:r>
              <a:rPr lang="en-US" sz="2400" dirty="0">
                <a:latin typeface="Arial"/>
                <a:ea typeface="+mj-lt"/>
                <a:cs typeface="+mj-lt"/>
              </a:rPr>
              <a:t>Dance Flow: Personalized Dance Sequence Builder and Scheduler</a:t>
            </a:r>
            <a:endParaRPr lang="en-US" dirty="0"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FE6764-C65A-E7EB-4A52-1B602A3DCA0C}"/>
              </a:ext>
            </a:extLst>
          </p:cNvPr>
          <p:cNvSpPr txBox="1"/>
          <p:nvPr/>
        </p:nvSpPr>
        <p:spPr>
          <a:xfrm>
            <a:off x="879157" y="3711537"/>
            <a:ext cx="2998112" cy="808943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  <a:latin typeface="Arial"/>
                <a:cs typeface="Arial"/>
              </a:rPr>
              <a:t>Dinesha </a:t>
            </a:r>
            <a:r>
              <a:rPr lang="en-GB" sz="1400" b="1" dirty="0" err="1">
                <a:solidFill>
                  <a:schemeClr val="accent1"/>
                </a:solidFill>
                <a:latin typeface="Arial"/>
                <a:cs typeface="Arial"/>
              </a:rPr>
              <a:t>Bungatavula</a:t>
            </a:r>
            <a:endParaRPr lang="en-GB" sz="1400" b="1" dirty="0">
              <a:solidFill>
                <a:schemeClr val="accent1"/>
              </a:solidFill>
              <a:latin typeface="Arial"/>
              <a:cs typeface="Arial"/>
            </a:endParaRPr>
          </a:p>
          <a:p>
            <a:r>
              <a:rPr lang="en-GB" sz="1400" b="1" dirty="0">
                <a:solidFill>
                  <a:schemeClr val="accent1"/>
                </a:solidFill>
                <a:latin typeface="Arial"/>
                <a:cs typeface="Arial"/>
              </a:rPr>
              <a:t>dlb29@student.le.ac.uk</a:t>
            </a:r>
          </a:p>
        </p:txBody>
      </p:sp>
    </p:spTree>
    <p:extLst>
      <p:ext uri="{BB962C8B-B14F-4D97-AF65-F5344CB8AC3E}">
        <p14:creationId xmlns:p14="http://schemas.microsoft.com/office/powerpoint/2010/main" val="2605119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0C50-EB23-AF37-9B86-6E8AE66D3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714" y="167125"/>
            <a:ext cx="3585121" cy="1202994"/>
          </a:xfrm>
        </p:spPr>
        <p:txBody>
          <a:bodyPr vert="horz" wrap="square" lIns="0" tIns="108000" rIns="0" bIns="108000" anchor="t">
            <a:spAutoFit/>
          </a:bodyPr>
          <a:lstStyle/>
          <a:p>
            <a:r>
              <a:rPr lang="en-GB" dirty="0">
                <a:ea typeface="+mj-lt"/>
                <a:cs typeface="+mj-lt"/>
              </a:rPr>
              <a:t>Aims &amp; Objectives:</a:t>
            </a:r>
            <a:endParaRPr lang="en-US" dirty="0"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E16AB-C114-60D8-6D41-867DEF6A93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61450" y="1391486"/>
            <a:ext cx="8502009" cy="1001816"/>
          </a:xfrm>
        </p:spPr>
        <p:txBody>
          <a:bodyPr lIns="0" tIns="45720" rIns="91440" bIns="45720" anchor="t">
            <a:noAutofit/>
          </a:bodyPr>
          <a:lstStyle/>
          <a:p>
            <a:pPr marL="197485" indent="-197485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cs typeface="Times New Roman"/>
              </a:rPr>
              <a:t>The aim of Dance Flow web application is to provide the users with structured and engaging platform helping them to stay organized and improve their dancing skills.</a:t>
            </a:r>
            <a:endParaRPr lang="en-US"/>
          </a:p>
          <a:p>
            <a:pPr marL="197485" indent="-197485"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27CD3-CF97-9251-750D-BDA8F149C510}"/>
              </a:ext>
            </a:extLst>
          </p:cNvPr>
          <p:cNvSpPr txBox="1"/>
          <p:nvPr/>
        </p:nvSpPr>
        <p:spPr>
          <a:xfrm>
            <a:off x="355107" y="2391422"/>
            <a:ext cx="8578048" cy="168610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/>
                <a:cs typeface="Times New Roman"/>
              </a:rPr>
              <a:t>The Admin can add and manage all the dance moves and monitor users.</a:t>
            </a:r>
            <a:endParaRPr lang="en-US" sz="2000">
              <a:solidFill>
                <a:srgbClr val="3C3C3C"/>
              </a:solidFill>
              <a:latin typeface="Arial"/>
              <a:cs typeface="Times New Roman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/>
                <a:cs typeface="Times New Roman"/>
              </a:rPr>
              <a:t>The users have ability to create their own sequence and practice the sessions according to their preference.</a:t>
            </a:r>
            <a:endParaRPr lang="en-GB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790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25CE2-A483-42E4-32EB-1A094A221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171" y="199361"/>
            <a:ext cx="7823561" cy="710552"/>
          </a:xfrm>
        </p:spPr>
        <p:txBody>
          <a:bodyPr vert="horz" wrap="square" lIns="0" tIns="108000" rIns="0" bIns="108000" anchor="t">
            <a:spAutoFit/>
          </a:bodyPr>
          <a:lstStyle/>
          <a:p>
            <a:r>
              <a:rPr lang="en-GB" dirty="0">
                <a:cs typeface="Arial"/>
              </a:rPr>
              <a:t>Requirements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89AD7-938A-D2EF-70CC-E79630E52C9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48742" y="943611"/>
            <a:ext cx="3128216" cy="3752406"/>
          </a:xfrm>
        </p:spPr>
        <p:txBody>
          <a:bodyPr lIns="0" tIns="45720" rIns="91440" bIns="45720" anchor="t">
            <a:noAutofit/>
          </a:bodyPr>
          <a:lstStyle/>
          <a:p>
            <a:pPr marL="0" indent="0">
              <a:buNone/>
            </a:pPr>
            <a:endParaRPr lang="en-GB" sz="2400" b="1" dirty="0">
              <a:solidFill>
                <a:schemeClr val="accent1"/>
              </a:solidFill>
              <a:latin typeface="Times New Roman"/>
            </a:endParaRPr>
          </a:p>
          <a:p>
            <a:pPr marL="0" indent="0">
              <a:buNone/>
            </a:pPr>
            <a:endParaRPr lang="en-GB" sz="2400" dirty="0">
              <a:latin typeface="Times New Roman"/>
            </a:endParaRPr>
          </a:p>
          <a:p>
            <a:pPr marL="197485" indent="-197485">
              <a:buFont typeface="Arial"/>
              <a:buChar char="•"/>
            </a:pPr>
            <a:endParaRPr lang="en-GB" sz="2400" dirty="0">
              <a:latin typeface="Times New Roman"/>
            </a:endParaRPr>
          </a:p>
          <a:p>
            <a:pPr marL="197485" indent="-197485">
              <a:buFont typeface="Arial"/>
              <a:buChar char="•"/>
            </a:pPr>
            <a:endParaRPr lang="en-GB" sz="2400" b="1" dirty="0">
              <a:latin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BEC80E-71C2-7A61-A784-EF97DF91DC01}"/>
              </a:ext>
            </a:extLst>
          </p:cNvPr>
          <p:cNvSpPr txBox="1"/>
          <p:nvPr/>
        </p:nvSpPr>
        <p:spPr>
          <a:xfrm>
            <a:off x="4247705" y="833450"/>
            <a:ext cx="4370984" cy="2778713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dirty="0">
                <a:solidFill>
                  <a:schemeClr val="accent1"/>
                </a:solidFill>
                <a:latin typeface="Arial"/>
                <a:cs typeface="Arial"/>
              </a:rPr>
              <a:t>Recommended:</a:t>
            </a:r>
          </a:p>
          <a:p>
            <a:pPr marL="342900" indent="-342900">
              <a:buFont typeface="Arial"/>
              <a:buChar char="•"/>
            </a:pPr>
            <a:r>
              <a:rPr lang="en-GB" dirty="0">
                <a:latin typeface="Arial"/>
                <a:cs typeface="Arial"/>
              </a:rPr>
              <a:t>RBAC </a:t>
            </a:r>
          </a:p>
          <a:p>
            <a:pPr marL="342900" indent="-342900">
              <a:buFont typeface="Arial"/>
              <a:buChar char="•"/>
            </a:pPr>
            <a:r>
              <a:rPr lang="en-GB" dirty="0">
                <a:latin typeface="Arial"/>
                <a:cs typeface="Arial"/>
              </a:rPr>
              <a:t>CRUD Operations</a:t>
            </a:r>
          </a:p>
          <a:p>
            <a:pPr marL="342900" indent="-342900">
              <a:buFont typeface="Arial"/>
              <a:buChar char="•"/>
            </a:pPr>
            <a:r>
              <a:rPr lang="en-GB" dirty="0">
                <a:latin typeface="Arial"/>
                <a:cs typeface="Arial"/>
              </a:rPr>
              <a:t>Advanced search</a:t>
            </a:r>
          </a:p>
          <a:p>
            <a:pPr marL="342900" indent="-342900">
              <a:buFont typeface="Arial"/>
              <a:buChar char="•"/>
            </a:pPr>
            <a:r>
              <a:rPr lang="en-GB" dirty="0">
                <a:latin typeface="Arial"/>
                <a:cs typeface="Arial"/>
              </a:rPr>
              <a:t>Calendar</a:t>
            </a:r>
          </a:p>
          <a:p>
            <a:pPr marL="342900" indent="-342900">
              <a:buFont typeface="Arial"/>
              <a:buChar char="•"/>
            </a:pPr>
            <a:r>
              <a:rPr lang="en-GB" dirty="0">
                <a:latin typeface="Arial"/>
                <a:cs typeface="Arial"/>
              </a:rPr>
              <a:t>Notifications</a:t>
            </a:r>
          </a:p>
          <a:p>
            <a:pPr marL="342900" indent="-342900">
              <a:buFont typeface="Arial"/>
              <a:buChar char="•"/>
            </a:pPr>
            <a:r>
              <a:rPr lang="en-GB" dirty="0">
                <a:latin typeface="Arial"/>
                <a:cs typeface="Arial"/>
              </a:rPr>
              <a:t>Auto recommendations</a:t>
            </a:r>
          </a:p>
          <a:p>
            <a:pPr marL="342900" indent="-342900">
              <a:buFont typeface="Arial"/>
              <a:buChar char="•"/>
            </a:pPr>
            <a:endParaRPr lang="en-GB" sz="2400" b="1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35D38B-0A04-097F-CA99-28AE2FCCED52}"/>
              </a:ext>
            </a:extLst>
          </p:cNvPr>
          <p:cNvSpPr txBox="1"/>
          <p:nvPr/>
        </p:nvSpPr>
        <p:spPr>
          <a:xfrm>
            <a:off x="879576" y="825997"/>
            <a:ext cx="3232544" cy="2794102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GB" sz="2400" b="1" dirty="0">
                <a:solidFill>
                  <a:schemeClr val="accent1"/>
                </a:solidFill>
                <a:latin typeface="Arial"/>
                <a:cs typeface="Times New Roman"/>
              </a:rPr>
              <a:t>Essential:</a:t>
            </a:r>
            <a:endParaRPr lang="en-US" sz="2400">
              <a:solidFill>
                <a:schemeClr val="accent1"/>
              </a:solidFill>
              <a:latin typeface="Arial"/>
              <a:cs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 typeface="Arial"/>
              <a:buChar char="•"/>
            </a:pPr>
            <a:r>
              <a:rPr lang="en-GB" dirty="0">
                <a:solidFill>
                  <a:srgbClr val="3C3C3C"/>
                </a:solidFill>
                <a:latin typeface="Arial"/>
                <a:cs typeface="Times New Roman"/>
              </a:rPr>
              <a:t>User authentication</a:t>
            </a:r>
            <a:endParaRPr lang="en-US">
              <a:solidFill>
                <a:srgbClr val="3C3C3C"/>
              </a:solidFill>
              <a:latin typeface="Arial"/>
              <a:cs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 typeface="Arial"/>
              <a:buChar char="•"/>
            </a:pPr>
            <a:r>
              <a:rPr lang="en-GB" dirty="0">
                <a:solidFill>
                  <a:srgbClr val="3C3C3C"/>
                </a:solidFill>
                <a:latin typeface="Arial"/>
                <a:cs typeface="Times New Roman"/>
              </a:rPr>
              <a:t>Admin role</a:t>
            </a:r>
            <a:endParaRPr lang="en-US">
              <a:solidFill>
                <a:srgbClr val="3C3C3C"/>
              </a:solidFill>
              <a:latin typeface="Arial"/>
              <a:cs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 typeface="Arial"/>
              <a:buChar char="•"/>
            </a:pPr>
            <a:r>
              <a:rPr lang="en-GB" dirty="0">
                <a:solidFill>
                  <a:srgbClr val="3C3C3C"/>
                </a:solidFill>
                <a:latin typeface="Arial"/>
                <a:cs typeface="Times New Roman"/>
              </a:rPr>
              <a:t>Dance moves and sequence creation</a:t>
            </a:r>
            <a:endParaRPr lang="en-US">
              <a:solidFill>
                <a:srgbClr val="3C3C3C"/>
              </a:solidFill>
              <a:latin typeface="Arial"/>
              <a:cs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 typeface="Arial"/>
              <a:buChar char="•"/>
            </a:pPr>
            <a:r>
              <a:rPr lang="en-GB" dirty="0">
                <a:solidFill>
                  <a:srgbClr val="3C3C3C"/>
                </a:solidFill>
                <a:latin typeface="Arial"/>
                <a:cs typeface="Times New Roman"/>
              </a:rPr>
              <a:t>Progress tracking </a:t>
            </a:r>
            <a:endParaRPr lang="en-US">
              <a:solidFill>
                <a:srgbClr val="3C3C3C"/>
              </a:solidFill>
              <a:latin typeface="Arial"/>
              <a:cs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 typeface="Arial"/>
              <a:buChar char="•"/>
            </a:pPr>
            <a:r>
              <a:rPr lang="en-GB" dirty="0">
                <a:solidFill>
                  <a:srgbClr val="3C3C3C"/>
                </a:solidFill>
                <a:latin typeface="Arial"/>
                <a:cs typeface="Times New Roman"/>
              </a:rPr>
              <a:t>Community features</a:t>
            </a:r>
            <a:endParaRPr lang="en-GB" dirty="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2F3450-B99B-C5BC-A39F-ECB1B02C32DD}"/>
              </a:ext>
            </a:extLst>
          </p:cNvPr>
          <p:cNvSpPr txBox="1"/>
          <p:nvPr/>
        </p:nvSpPr>
        <p:spPr>
          <a:xfrm>
            <a:off x="879577" y="3393282"/>
            <a:ext cx="5433711" cy="157838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400" b="1" dirty="0">
                <a:solidFill>
                  <a:schemeClr val="accent1"/>
                </a:solidFill>
                <a:latin typeface="Arial"/>
                <a:cs typeface="Arial"/>
              </a:rPr>
              <a:t>Optional:</a:t>
            </a:r>
          </a:p>
          <a:p>
            <a:pPr marL="342900" indent="-342900">
              <a:buFont typeface="Arial"/>
              <a:buChar char="•"/>
            </a:pPr>
            <a:r>
              <a:rPr lang="en-GB" dirty="0">
                <a:latin typeface="Arial"/>
                <a:cs typeface="Arial"/>
              </a:rPr>
              <a:t>Profile customization</a:t>
            </a:r>
          </a:p>
          <a:p>
            <a:pPr marL="342900" indent="-342900">
              <a:buFont typeface="Arial"/>
              <a:buChar char="•"/>
            </a:pPr>
            <a:r>
              <a:rPr lang="en-GB" dirty="0">
                <a:latin typeface="Arial"/>
                <a:cs typeface="Arial"/>
              </a:rPr>
              <a:t>Offline mode</a:t>
            </a:r>
          </a:p>
          <a:p>
            <a:pPr marL="342900" indent="-342900">
              <a:buFont typeface="Arial"/>
              <a:buChar char="•"/>
            </a:pPr>
            <a:r>
              <a:rPr lang="en-GB" dirty="0">
                <a:latin typeface="Arial"/>
                <a:cs typeface="Arial"/>
              </a:rPr>
              <a:t>Voice commands</a:t>
            </a:r>
          </a:p>
        </p:txBody>
      </p:sp>
    </p:spTree>
    <p:extLst>
      <p:ext uri="{BB962C8B-B14F-4D97-AF65-F5344CB8AC3E}">
        <p14:creationId xmlns:p14="http://schemas.microsoft.com/office/powerpoint/2010/main" val="357107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983FF-364C-FF9A-D13E-1D6E8BC52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447" y="365528"/>
            <a:ext cx="3589021" cy="710552"/>
          </a:xfrm>
        </p:spPr>
        <p:txBody>
          <a:bodyPr vert="horz" wrap="square" lIns="0" tIns="108000" rIns="0" bIns="108000" anchor="t">
            <a:spAutoFit/>
          </a:bodyPr>
          <a:lstStyle/>
          <a:p>
            <a:r>
              <a:rPr lang="en-GB" dirty="0">
                <a:ea typeface="+mj-lt"/>
                <a:cs typeface="+mj-lt"/>
              </a:rPr>
              <a:t>Technical Stack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4884E5-DDA9-E28F-1C89-F8BB92154AB0}"/>
              </a:ext>
            </a:extLst>
          </p:cNvPr>
          <p:cNvSpPr txBox="1"/>
          <p:nvPr/>
        </p:nvSpPr>
        <p:spPr>
          <a:xfrm>
            <a:off x="750093" y="937617"/>
            <a:ext cx="2464595" cy="190155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GB" sz="2400" b="1" dirty="0">
                <a:solidFill>
                  <a:srgbClr val="3C3C3C"/>
                </a:solidFill>
                <a:latin typeface="Arial"/>
                <a:cs typeface="Times New Roman"/>
              </a:rPr>
              <a:t>Frontend :</a:t>
            </a:r>
            <a:endParaRPr lang="en-US" sz="2400">
              <a:solidFill>
                <a:srgbClr val="3C3C3C"/>
              </a:solidFill>
              <a:latin typeface="Arial"/>
              <a:cs typeface="Times New Roman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GB" sz="2000" dirty="0">
                <a:solidFill>
                  <a:srgbClr val="3C3C3C"/>
                </a:solidFill>
                <a:latin typeface="Arial"/>
                <a:cs typeface="Times New Roman"/>
              </a:rPr>
              <a:t>HTML5</a:t>
            </a:r>
            <a:endParaRPr lang="en-US" sz="2000">
              <a:solidFill>
                <a:srgbClr val="3C3C3C"/>
              </a:solidFill>
              <a:latin typeface="Arial"/>
              <a:cs typeface="Times New Roman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GB" sz="2000" dirty="0">
                <a:solidFill>
                  <a:srgbClr val="3C3C3C"/>
                </a:solidFill>
                <a:latin typeface="Arial"/>
                <a:cs typeface="Times New Roman"/>
              </a:rPr>
              <a:t>CSS</a:t>
            </a:r>
            <a:endParaRPr lang="en-GB">
              <a:solidFill>
                <a:srgbClr val="3C3C3C"/>
              </a:solidFill>
              <a:latin typeface="Arial"/>
              <a:cs typeface="Arial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GB" sz="2000" dirty="0">
                <a:solidFill>
                  <a:srgbClr val="3C3C3C"/>
                </a:solidFill>
                <a:latin typeface="Arial"/>
                <a:cs typeface="Times New Roman"/>
              </a:rPr>
              <a:t>JavaScript</a:t>
            </a:r>
            <a:endParaRPr lang="en-GB" dirty="0">
              <a:latin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745BBA-41A4-F03F-86A3-CC14F9FEDEF8}"/>
              </a:ext>
            </a:extLst>
          </p:cNvPr>
          <p:cNvSpPr txBox="1"/>
          <p:nvPr/>
        </p:nvSpPr>
        <p:spPr>
          <a:xfrm>
            <a:off x="750094" y="2741414"/>
            <a:ext cx="2018109" cy="151683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GB" sz="2400" b="1" dirty="0">
                <a:solidFill>
                  <a:srgbClr val="3C3C3C"/>
                </a:solidFill>
                <a:latin typeface="Arial"/>
                <a:cs typeface="Times New Roman"/>
              </a:rPr>
              <a:t>Backend: </a:t>
            </a:r>
            <a:endParaRPr lang="en-GB" sz="2400">
              <a:solidFill>
                <a:srgbClr val="3C3C3C"/>
              </a:solidFill>
              <a:latin typeface="Arial"/>
              <a:cs typeface="Times New Roman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GB" sz="2000" dirty="0">
                <a:solidFill>
                  <a:srgbClr val="3C3C3C"/>
                </a:solidFill>
                <a:latin typeface="Arial"/>
                <a:cs typeface="Times New Roman"/>
              </a:rPr>
              <a:t>Node.js </a:t>
            </a:r>
            <a:endParaRPr lang="en-GB">
              <a:solidFill>
                <a:srgbClr val="3C3C3C"/>
              </a:solidFill>
              <a:latin typeface="Arial"/>
              <a:cs typeface="Arial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GB" sz="2000" dirty="0">
                <a:solidFill>
                  <a:srgbClr val="3C3C3C"/>
                </a:solidFill>
                <a:latin typeface="Arial"/>
                <a:cs typeface="Times New Roman"/>
              </a:rPr>
              <a:t>Express.js </a:t>
            </a:r>
            <a:endParaRPr lang="en-GB" dirty="0">
              <a:latin typeface="Arial"/>
              <a:cs typeface="Arial"/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F81141E8-9047-85F1-41C1-C07545960F49}"/>
              </a:ext>
            </a:extLst>
          </p:cNvPr>
          <p:cNvSpPr txBox="1"/>
          <p:nvPr/>
        </p:nvSpPr>
        <p:spPr>
          <a:xfrm>
            <a:off x="4558952" y="999905"/>
            <a:ext cx="3408757" cy="1132109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GB" sz="2400" b="1" dirty="0">
                <a:solidFill>
                  <a:srgbClr val="3C3C3C"/>
                </a:solidFill>
                <a:latin typeface="Arial"/>
                <a:cs typeface="Times New Roman"/>
              </a:rPr>
              <a:t>Database:</a:t>
            </a:r>
            <a:endParaRPr lang="en-US" sz="2400">
              <a:solidFill>
                <a:srgbClr val="3C3C3C"/>
              </a:solidFill>
              <a:latin typeface="Arial"/>
              <a:cs typeface="Times New Roman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GB" sz="2000" dirty="0">
                <a:solidFill>
                  <a:srgbClr val="3C3C3C"/>
                </a:solidFill>
                <a:latin typeface="Arial"/>
                <a:cs typeface="Times New Roman"/>
              </a:rPr>
              <a:t>MongoDB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D62BA9E5-BB78-3E3E-0B9A-E7C99067607C}"/>
              </a:ext>
            </a:extLst>
          </p:cNvPr>
          <p:cNvSpPr txBox="1"/>
          <p:nvPr/>
        </p:nvSpPr>
        <p:spPr>
          <a:xfrm>
            <a:off x="4496799" y="2346189"/>
            <a:ext cx="3759433" cy="1521294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400" b="1" dirty="0">
                <a:solidFill>
                  <a:srgbClr val="3C3C3C"/>
                </a:solidFill>
                <a:latin typeface="Arial"/>
                <a:cs typeface="Times New Roman"/>
              </a:rPr>
              <a:t>Authentication:</a:t>
            </a:r>
            <a:endParaRPr lang="en-GB" sz="2400">
              <a:solidFill>
                <a:srgbClr val="3C3C3C"/>
              </a:solidFill>
              <a:latin typeface="Arial"/>
              <a:cs typeface="Times New Roman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US" sz="2000" dirty="0">
                <a:solidFill>
                  <a:srgbClr val="3C3C3C"/>
                </a:solidFill>
                <a:latin typeface="Arial"/>
                <a:cs typeface="Times New Roman"/>
              </a:rPr>
              <a:t>JWT authentication</a:t>
            </a: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US" sz="2000" err="1">
                <a:solidFill>
                  <a:srgbClr val="3C3C3C"/>
                </a:solidFill>
                <a:latin typeface="Arial"/>
                <a:cs typeface="Times New Roman"/>
              </a:rPr>
              <a:t>bcryptjs</a:t>
            </a:r>
            <a:r>
              <a:rPr lang="en-US" sz="2000" dirty="0">
                <a:solidFill>
                  <a:srgbClr val="3C3C3C"/>
                </a:solidFill>
                <a:latin typeface="Arial"/>
                <a:cs typeface="Times New Roman"/>
              </a:rPr>
              <a:t> </a:t>
            </a:r>
            <a:endParaRPr lang="en-GB" sz="20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575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E6780-CCD3-C13C-4290-013379972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670" y="474255"/>
            <a:ext cx="7812062" cy="710552"/>
          </a:xfrm>
        </p:spPr>
        <p:txBody>
          <a:bodyPr vert="horz" wrap="square" lIns="0" tIns="108000" rIns="0" bIns="108000" anchor="t">
            <a:spAutoFit/>
          </a:bodyPr>
          <a:lstStyle/>
          <a:p>
            <a:r>
              <a:rPr lang="en-GB" dirty="0">
                <a:cs typeface="Arial"/>
              </a:rPr>
              <a:t>Technical Stack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491DA5-95D0-EC38-BD24-76CC28E58352}"/>
              </a:ext>
            </a:extLst>
          </p:cNvPr>
          <p:cNvSpPr txBox="1"/>
          <p:nvPr/>
        </p:nvSpPr>
        <p:spPr>
          <a:xfrm>
            <a:off x="740075" y="1359502"/>
            <a:ext cx="7301844" cy="2286271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400" b="1" dirty="0">
                <a:solidFill>
                  <a:srgbClr val="3C3C3C"/>
                </a:solidFill>
                <a:latin typeface="Arial"/>
                <a:ea typeface="Calibri"/>
                <a:cs typeface="Times New Roman"/>
              </a:rPr>
              <a:t>Libraries:</a:t>
            </a:r>
            <a:endParaRPr lang="en-US" sz="2400" dirty="0">
              <a:solidFill>
                <a:srgbClr val="3C3C3C"/>
              </a:solidFill>
              <a:latin typeface="Arial"/>
              <a:ea typeface="Calibri"/>
              <a:cs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US" sz="2000" err="1">
                <a:solidFill>
                  <a:srgbClr val="3C3C3C"/>
                </a:solidFill>
                <a:latin typeface="Arial"/>
                <a:ea typeface="Calibri"/>
                <a:cs typeface="Times New Roman"/>
              </a:rPr>
              <a:t>Nodemailer</a:t>
            </a:r>
            <a:r>
              <a:rPr lang="en-US" sz="2400" b="1" dirty="0">
                <a:solidFill>
                  <a:srgbClr val="3C3C3C"/>
                </a:solidFill>
                <a:latin typeface="Arial"/>
                <a:ea typeface="Calibri"/>
                <a:cs typeface="Times New Roman"/>
              </a:rPr>
              <a:t>              </a:t>
            </a:r>
            <a:r>
              <a:rPr lang="en-US" sz="2000" dirty="0">
                <a:solidFill>
                  <a:srgbClr val="3C3C3C"/>
                </a:solidFill>
                <a:latin typeface="Arial"/>
                <a:ea typeface="Calibri"/>
                <a:cs typeface="Times New Roman"/>
              </a:rPr>
              <a:t>4</a:t>
            </a:r>
            <a:r>
              <a:rPr lang="en-US" sz="2400" dirty="0">
                <a:solidFill>
                  <a:srgbClr val="3C3C3C"/>
                </a:solidFill>
                <a:latin typeface="Arial"/>
                <a:ea typeface="Calibri"/>
                <a:cs typeface="Times New Roman"/>
              </a:rPr>
              <a:t>.  </a:t>
            </a:r>
            <a:r>
              <a:rPr lang="en-US" sz="2000" dirty="0">
                <a:solidFill>
                  <a:srgbClr val="3C3C3C"/>
                </a:solidFill>
                <a:latin typeface="Arial"/>
                <a:ea typeface="Calibri"/>
                <a:cs typeface="Times New Roman"/>
              </a:rPr>
              <a:t>Choices.js</a:t>
            </a:r>
            <a:endParaRPr lang="en-US" sz="2000">
              <a:solidFill>
                <a:srgbClr val="3C3C3C"/>
              </a:solidFill>
              <a:latin typeface="Arial"/>
              <a:ea typeface="Calibri"/>
              <a:cs typeface="Arial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US" sz="2000" dirty="0">
                <a:solidFill>
                  <a:srgbClr val="3C3C3C"/>
                </a:solidFill>
                <a:latin typeface="Arial"/>
                <a:ea typeface="Calibri"/>
                <a:cs typeface="Times New Roman"/>
              </a:rPr>
              <a:t>   Multer                        5.  Chart.js </a:t>
            </a:r>
            <a:endParaRPr lang="en-US" sz="2000" dirty="0">
              <a:solidFill>
                <a:srgbClr val="3C3C3C"/>
              </a:solidFill>
              <a:latin typeface="Arial"/>
              <a:ea typeface="Calibri"/>
              <a:cs typeface="Arial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US" sz="2000" dirty="0">
                <a:solidFill>
                  <a:srgbClr val="3C3C3C"/>
                </a:solidFill>
                <a:latin typeface="Arial"/>
                <a:ea typeface="Calibri"/>
                <a:cs typeface="Times New Roman"/>
              </a:rPr>
              <a:t>   </a:t>
            </a:r>
            <a:r>
              <a:rPr lang="en-US" sz="2000" err="1">
                <a:solidFill>
                  <a:srgbClr val="3C3C3C"/>
                </a:solidFill>
                <a:latin typeface="Arial"/>
                <a:ea typeface="Calibri"/>
                <a:cs typeface="Times New Roman"/>
              </a:rPr>
              <a:t>Tui.calendar</a:t>
            </a:r>
            <a:endParaRPr lang="en-US" sz="2000">
              <a:solidFill>
                <a:srgbClr val="3C3C3C"/>
              </a:solidFill>
              <a:latin typeface="Arial"/>
              <a:ea typeface="Calibri"/>
              <a:cs typeface="Arial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AutoNum type="arabicPeriod"/>
            </a:pPr>
            <a:endParaRPr lang="en-US" sz="1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55997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636D0-BE70-F533-BA88-C9582B965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011" y="66701"/>
            <a:ext cx="6936823" cy="648997"/>
          </a:xfrm>
        </p:spPr>
        <p:txBody>
          <a:bodyPr vert="horz" wrap="square" lIns="0" tIns="108000" rIns="0" bIns="108000" anchor="t">
            <a:spAutoFit/>
          </a:bodyPr>
          <a:lstStyle/>
          <a:p>
            <a:r>
              <a:rPr lang="en-GB" sz="2800" dirty="0">
                <a:cs typeface="Arial"/>
              </a:rPr>
              <a:t>Architecture Diagram</a:t>
            </a:r>
            <a:endParaRPr lang="en-GB" sz="2800" dirty="0"/>
          </a:p>
        </p:txBody>
      </p:sp>
      <p:pic>
        <p:nvPicPr>
          <p:cNvPr id="4" name="Picture 3" descr="A diagram of a company&#10;&#10;AI-generated content may be incorrect.">
            <a:extLst>
              <a:ext uri="{FF2B5EF4-FFF2-40B4-BE49-F238E27FC236}">
                <a16:creationId xmlns:a16="http://schemas.microsoft.com/office/drawing/2014/main" id="{84D192FE-7D10-5878-3BE4-12FC1CB4E1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485"/>
          <a:stretch>
            <a:fillRect/>
          </a:stretch>
        </p:blipFill>
        <p:spPr>
          <a:xfrm>
            <a:off x="1755321" y="626172"/>
            <a:ext cx="4443370" cy="451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904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F110-5E42-FD9D-CEE1-8652B79D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256" y="197194"/>
            <a:ext cx="7769476" cy="710552"/>
          </a:xfrm>
        </p:spPr>
        <p:txBody>
          <a:bodyPr vert="horz" wrap="square" lIns="0" tIns="108000" rIns="0" bIns="108000" anchor="t">
            <a:spAutoFit/>
          </a:bodyPr>
          <a:lstStyle/>
          <a:p>
            <a:r>
              <a:rPr lang="en-GB" dirty="0">
                <a:cs typeface="Arial"/>
              </a:rPr>
              <a:t>ER Diagram</a:t>
            </a:r>
            <a:endParaRPr lang="en-GB" dirty="0"/>
          </a:p>
        </p:txBody>
      </p:sp>
      <p:pic>
        <p:nvPicPr>
          <p:cNvPr id="4" name="Picture 3" descr="A diagram of a data flow&#10;&#10;AI-generated content may be incorrect.">
            <a:extLst>
              <a:ext uri="{FF2B5EF4-FFF2-40B4-BE49-F238E27FC236}">
                <a16:creationId xmlns:a16="http://schemas.microsoft.com/office/drawing/2014/main" id="{5DBA06E0-3B19-171C-4B23-E9CE18058E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00" b="102"/>
          <a:stretch>
            <a:fillRect/>
          </a:stretch>
        </p:blipFill>
        <p:spPr>
          <a:xfrm>
            <a:off x="1703067" y="790277"/>
            <a:ext cx="5697682" cy="434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71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2448-DF2A-95BB-99DE-9B11253B0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52" y="512953"/>
            <a:ext cx="7508850" cy="710552"/>
          </a:xfrm>
        </p:spPr>
        <p:txBody>
          <a:bodyPr vert="horz" wrap="square" lIns="0" tIns="108000" rIns="0" bIns="108000" anchor="t">
            <a:spAutoFit/>
          </a:bodyPr>
          <a:lstStyle/>
          <a:p>
            <a:r>
              <a:rPr lang="en-GB" dirty="0">
                <a:cs typeface="Arial"/>
              </a:rPr>
              <a:t>Challenges faced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6911F-4304-5A6E-FFEB-4DE6E479C90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59613" y="915669"/>
            <a:ext cx="4764598" cy="1266299"/>
          </a:xfrm>
        </p:spPr>
        <p:txBody>
          <a:bodyPr lIns="0" tIns="45720" rIns="91440" bIns="45720" anchor="t">
            <a:noAutofit/>
          </a:bodyPr>
          <a:lstStyle/>
          <a:p>
            <a:pPr marL="197485" indent="-197485">
              <a:buFont typeface="Arial"/>
              <a:buChar char="•"/>
            </a:pPr>
            <a:endParaRPr lang="en-GB" dirty="0"/>
          </a:p>
          <a:p>
            <a:pPr marL="197485" indent="-197485">
              <a:buFont typeface="Arial"/>
              <a:buChar char="•"/>
            </a:pP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EB5247-E5C3-8267-B6E4-3013125E0297}"/>
              </a:ext>
            </a:extLst>
          </p:cNvPr>
          <p:cNvSpPr txBox="1">
            <a:spLocks/>
          </p:cNvSpPr>
          <p:nvPr/>
        </p:nvSpPr>
        <p:spPr>
          <a:xfrm>
            <a:off x="852904" y="2456054"/>
            <a:ext cx="4479664" cy="2587989"/>
          </a:xfrm>
          <a:prstGeom prst="rect">
            <a:avLst/>
          </a:prstGeom>
        </p:spPr>
        <p:txBody>
          <a:bodyPr vert="horz" wrap="square" lIns="0" tIns="108000" rIns="0" bIns="108000" anchor="t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cs typeface="Arial"/>
              </a:rPr>
              <a:t>Outcomes</a:t>
            </a:r>
          </a:p>
          <a:p>
            <a:endParaRPr lang="en-GB" sz="600" dirty="0">
              <a:solidFill>
                <a:srgbClr val="E4042C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sz="1800" b="0" dirty="0">
                <a:solidFill>
                  <a:schemeClr val="tx1"/>
                </a:solidFill>
                <a:cs typeface="Arial"/>
              </a:rPr>
              <a:t>Fully functional platform.</a:t>
            </a:r>
          </a:p>
          <a:p>
            <a:endParaRPr lang="en-GB" sz="600" b="0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sz="1800" b="0" dirty="0">
                <a:solidFill>
                  <a:schemeClr val="tx1"/>
                </a:solidFill>
                <a:cs typeface="Arial"/>
              </a:rPr>
              <a:t>Clean redirection of user dashboards.</a:t>
            </a:r>
          </a:p>
          <a:p>
            <a:endParaRPr lang="en-GB" sz="600" b="0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sz="1800" b="0" dirty="0">
                <a:solidFill>
                  <a:schemeClr val="tx1"/>
                </a:solidFill>
                <a:cs typeface="Arial"/>
              </a:rPr>
              <a:t>Responsive and interactive calendar.</a:t>
            </a:r>
          </a:p>
          <a:p>
            <a:pPr marL="457200" indent="-457200">
              <a:buFont typeface="Arial"/>
              <a:buChar char="•"/>
            </a:pPr>
            <a:endParaRPr lang="en-GB" dirty="0">
              <a:solidFill>
                <a:srgbClr val="E4042C"/>
              </a:solidFill>
              <a:cs typeface="Arial"/>
            </a:endParaRPr>
          </a:p>
          <a:p>
            <a:endParaRPr lang="en-GB" sz="1800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CC697B-F282-C79C-A224-232C49AC2BC1}"/>
              </a:ext>
            </a:extLst>
          </p:cNvPr>
          <p:cNvSpPr txBox="1"/>
          <p:nvPr/>
        </p:nvSpPr>
        <p:spPr>
          <a:xfrm>
            <a:off x="688020" y="1093063"/>
            <a:ext cx="6835804" cy="1362941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216000" tIns="187200" rIns="216000" bIns="1872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GB" dirty="0">
                <a:solidFill>
                  <a:srgbClr val="3C3C3C"/>
                </a:solidFill>
                <a:latin typeface="Arial"/>
                <a:cs typeface="Arial"/>
              </a:rPr>
              <a:t>Implementing the role-based access.</a:t>
            </a:r>
            <a:endParaRPr lang="en-US" dirty="0">
              <a:solidFill>
                <a:srgbClr val="3C3C3C"/>
              </a:solidFill>
              <a:latin typeface="Arial"/>
              <a:cs typeface="Arial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GB" dirty="0">
                <a:solidFill>
                  <a:srgbClr val="3C3C3C"/>
                </a:solidFill>
                <a:latin typeface="Arial"/>
                <a:cs typeface="Arial"/>
              </a:rPr>
              <a:t>To integrate the calendar.</a:t>
            </a:r>
            <a:endParaRPr lang="en-US" dirty="0">
              <a:solidFill>
                <a:srgbClr val="3C3C3C"/>
              </a:solidFill>
              <a:latin typeface="Arial"/>
              <a:cs typeface="Arial"/>
            </a:endParaRPr>
          </a:p>
          <a:p>
            <a:pPr marL="197485" indent="-197485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US" dirty="0">
                <a:solidFill>
                  <a:srgbClr val="3C3C3C"/>
                </a:solidFill>
                <a:latin typeface="Arial"/>
                <a:cs typeface="Arial"/>
              </a:rPr>
              <a:t>To have community space for users.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418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8F448-A043-49FD-9F23-9F056076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0144" y="2945274"/>
            <a:ext cx="3096479" cy="772107"/>
          </a:xfrm>
        </p:spPr>
        <p:txBody>
          <a:bodyPr/>
          <a:lstStyle/>
          <a:p>
            <a:pPr algn="ctr"/>
            <a:r>
              <a:rPr lang="en-GB">
                <a:cs typeface="Arial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94396903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32610</TotalTime>
  <Words>368</Words>
  <Application>Microsoft Office PowerPoint</Application>
  <PresentationFormat>On-screen Show (16:9)</PresentationFormat>
  <Paragraphs>17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UoL Powerpoint Guidelines Accessibility Design</vt:lpstr>
      <vt:lpstr>Dance Flow: Personalized Dance Sequence Builder and Scheduler</vt:lpstr>
      <vt:lpstr>Aims &amp; Objectives:</vt:lpstr>
      <vt:lpstr>Requirements</vt:lpstr>
      <vt:lpstr>Technical Stack</vt:lpstr>
      <vt:lpstr>Technical Stack</vt:lpstr>
      <vt:lpstr>Architecture Diagram</vt:lpstr>
      <vt:lpstr>ER Diagram</vt:lpstr>
      <vt:lpstr>Challenges faced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Dixon, Cole</cp:lastModifiedBy>
  <cp:revision>1481</cp:revision>
  <cp:lastPrinted>2020-07-06T08:56:06Z</cp:lastPrinted>
  <dcterms:created xsi:type="dcterms:W3CDTF">2020-04-08T13:53:01Z</dcterms:created>
  <dcterms:modified xsi:type="dcterms:W3CDTF">2025-05-19T12:31:21Z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